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8"/>
  </p:notesMasterIdLst>
  <p:sldIdLst>
    <p:sldId id="263" r:id="rId2"/>
    <p:sldId id="269" r:id="rId3"/>
    <p:sldId id="265" r:id="rId4"/>
    <p:sldId id="441" r:id="rId5"/>
    <p:sldId id="414" r:id="rId6"/>
    <p:sldId id="445" r:id="rId7"/>
    <p:sldId id="434" r:id="rId8"/>
    <p:sldId id="429" r:id="rId9"/>
    <p:sldId id="436" r:id="rId10"/>
    <p:sldId id="446" r:id="rId11"/>
    <p:sldId id="444" r:id="rId12"/>
    <p:sldId id="448" r:id="rId13"/>
    <p:sldId id="435" r:id="rId14"/>
    <p:sldId id="431" r:id="rId15"/>
    <p:sldId id="426" r:id="rId16"/>
    <p:sldId id="438" r:id="rId17"/>
    <p:sldId id="439" r:id="rId18"/>
    <p:sldId id="443" r:id="rId19"/>
    <p:sldId id="430" r:id="rId20"/>
    <p:sldId id="423" r:id="rId21"/>
    <p:sldId id="437" r:id="rId22"/>
    <p:sldId id="427" r:id="rId23"/>
    <p:sldId id="422" r:id="rId24"/>
    <p:sldId id="432" r:id="rId25"/>
    <p:sldId id="412" r:id="rId26"/>
    <p:sldId id="385" r:id="rId27"/>
    <p:sldId id="267" r:id="rId28"/>
    <p:sldId id="417" r:id="rId29"/>
    <p:sldId id="415" r:id="rId30"/>
    <p:sldId id="395" r:id="rId31"/>
    <p:sldId id="407" r:id="rId32"/>
    <p:sldId id="408" r:id="rId33"/>
    <p:sldId id="399" r:id="rId34"/>
    <p:sldId id="397" r:id="rId35"/>
    <p:sldId id="398" r:id="rId36"/>
    <p:sldId id="40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3" autoAdjust="0"/>
    <p:restoredTop sz="96160"/>
  </p:normalViewPr>
  <p:slideViewPr>
    <p:cSldViewPr snapToGrid="0" snapToObjects="1">
      <p:cViewPr varScale="1">
        <p:scale>
          <a:sx n="117" d="100"/>
          <a:sy n="117" d="100"/>
        </p:scale>
        <p:origin x="88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25A911E-21F3-45AE-836E-521A30AA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Agent State Tracking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and track agent’s external state (position, velocity, attitude, and  eclipse)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Track agent’s internal state (power and data generation, storage, and consumption, component status, 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React to environment events</a:t>
            </a:r>
          </a:p>
          <a:p>
            <a:pPr marL="468313" lvl="1" indent="-174625"/>
            <a:r>
              <a:rPr lang="en-US" dirty="0"/>
              <a:t>i.e., turn off solar panels if eclipse event occurs</a:t>
            </a:r>
            <a:endParaRPr lang="en-US" i="1" dirty="0"/>
          </a:p>
          <a:p>
            <a:r>
              <a:rPr lang="en-US" i="1" dirty="0"/>
              <a:t>Scheduler Action Performance and Rejection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Receive and perform instructions from scheduler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Revert actions or even turn off agent if a critical state is reached</a:t>
            </a:r>
          </a:p>
          <a:p>
            <a:pPr marL="468313" lvl="1" indent="-174625"/>
            <a:r>
              <a:rPr lang="en-US" dirty="0"/>
              <a:t>i.e., interrupt a measurement if power consumption from instruments exceeds generation</a:t>
            </a:r>
            <a:endParaRPr lang="en-US" i="1" dirty="0"/>
          </a:p>
          <a:p>
            <a:r>
              <a:rPr lang="en-US" i="1" dirty="0"/>
              <a:t>Instrument Simulation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Sense the environment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Provide realistic measurement results to science module</a:t>
            </a:r>
          </a:p>
          <a:p>
            <a:r>
              <a:rPr lang="en-US" i="1" dirty="0"/>
              <a:t>Network Simulator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Send and receive messages from/to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Capture network delays </a:t>
            </a:r>
          </a:p>
          <a:p>
            <a:pPr marL="468313" lvl="1" indent="-174625"/>
            <a:r>
              <a:rPr lang="en-US" dirty="0"/>
              <a:t>Due to transmission latency and data-rate</a:t>
            </a:r>
          </a:p>
          <a:p>
            <a:pPr marL="468313" lvl="1" indent="-174625"/>
            <a:r>
              <a:rPr lang="en-US" dirty="0"/>
              <a:t>Due to buffer saturation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73EA28-6538-4532-ADA6-F47C610A1ACB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14B802-A702-41C5-8A19-8668C3F00789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1753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806981" y="3031977"/>
            <a:ext cx="6249" cy="12999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4779103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6716144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5918130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4655776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5918130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9067069" y="3571545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76991" y="4038140"/>
            <a:ext cx="2949522" cy="43609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Instruments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  <a:endCxn id="60" idx="0"/>
          </p:cNvCxnSpPr>
          <p:nvPr/>
        </p:nvCxnSpPr>
        <p:spPr>
          <a:xfrm>
            <a:off x="3271925" y="2835248"/>
            <a:ext cx="1963548" cy="3656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17727" y="3230616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info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588091" y="389235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948863" y="2378535"/>
            <a:ext cx="802643" cy="3135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69798" y="4010202"/>
            <a:ext cx="82794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590190" y="4148515"/>
            <a:ext cx="807548" cy="5688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69798" y="3671402"/>
            <a:ext cx="97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569797" y="4195773"/>
            <a:ext cx="8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 instructions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25439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Tasks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90190" y="2878233"/>
            <a:ext cx="3563172" cy="315645"/>
          </a:xfrm>
          <a:prstGeom prst="bentConnector3">
            <a:avLst>
              <a:gd name="adj1" fmla="val 6851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563356" y="4639376"/>
            <a:ext cx="4249874" cy="970496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8485448" y="5178944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Component Data-base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69798" y="5396394"/>
            <a:ext cx="1445815" cy="220311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info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1299" cy="1067936"/>
          </a:xfrm>
          <a:prstGeom prst="bentConnector3">
            <a:avLst>
              <a:gd name="adj1" fmla="val 41274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7030702" y="4478318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-Feasibility of task instructions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AC6BE21-0021-4E14-8EDB-03662C0F3A9E}"/>
              </a:ext>
            </a:extLst>
          </p:cNvPr>
          <p:cNvCxnSpPr>
            <a:cxnSpLocks/>
          </p:cNvCxnSpPr>
          <p:nvPr/>
        </p:nvCxnSpPr>
        <p:spPr>
          <a:xfrm flipV="1">
            <a:off x="6869203" y="4377802"/>
            <a:ext cx="0" cy="554913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D36827-2D0B-4214-80B0-B4062BB51AF0}"/>
              </a:ext>
            </a:extLst>
          </p:cNvPr>
          <p:cNvSpPr txBox="1"/>
          <p:nvPr/>
        </p:nvSpPr>
        <p:spPr>
          <a:xfrm>
            <a:off x="6176480" y="4504826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-Itemized task instructions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63E28B7-86FC-49F0-AA40-BABE5B403966}"/>
              </a:ext>
            </a:extLst>
          </p:cNvPr>
          <p:cNvCxnSpPr>
            <a:cxnSpLocks/>
          </p:cNvCxnSpPr>
          <p:nvPr/>
        </p:nvCxnSpPr>
        <p:spPr>
          <a:xfrm flipH="1" flipV="1">
            <a:off x="4210193" y="4538730"/>
            <a:ext cx="921859" cy="737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A3B78C-E907-4FAA-9756-F3C3214FAFBB}"/>
              </a:ext>
            </a:extLst>
          </p:cNvPr>
          <p:cNvCxnSpPr>
            <a:cxnSpLocks/>
          </p:cNvCxnSpPr>
          <p:nvPr/>
        </p:nvCxnSpPr>
        <p:spPr>
          <a:xfrm>
            <a:off x="4227729" y="5333860"/>
            <a:ext cx="904323" cy="426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597527-BD08-4A09-9B59-5709F8B8B4CF}"/>
              </a:ext>
            </a:extLst>
          </p:cNvPr>
          <p:cNvSpPr txBox="1"/>
          <p:nvPr/>
        </p:nvSpPr>
        <p:spPr>
          <a:xfrm>
            <a:off x="4310694" y="4553361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(out)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A2B9A0-8966-4670-AD16-A1A091ECD9B7}"/>
              </a:ext>
            </a:extLst>
          </p:cNvPr>
          <p:cNvSpPr txBox="1"/>
          <p:nvPr/>
        </p:nvSpPr>
        <p:spPr>
          <a:xfrm>
            <a:off x="4272782" y="5372824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(in)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7970709" y="247408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</p:spTree>
    <p:extLst>
      <p:ext uri="{BB962C8B-B14F-4D97-AF65-F5344CB8AC3E}">
        <p14:creationId xmlns:p14="http://schemas.microsoft.com/office/powerpoint/2010/main" val="214881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2903162" y="1115370"/>
            <a:ext cx="7690031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694088" y="2233073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781959" y="4774286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2903160" y="185420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2903160" y="265285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2903160" y="435707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2903160" y="515573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3528229" y="2446945"/>
            <a:ext cx="4289582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153362" y="2724488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159611" y="4331887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1985345" y="283524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1981128" y="205651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1952756" y="1704789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1977662" y="53373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1949785" y="3706975"/>
            <a:ext cx="10250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1959483" y="5386693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1979394" y="453872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71925" y="4538729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271925" y="5338126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806981" y="3031977"/>
            <a:ext cx="6249" cy="129991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4779103" y="1593032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6716144" y="1592469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271925" y="1785907"/>
            <a:ext cx="1507178" cy="250683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5918130" y="1785344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4655776" y="1263627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5918130" y="1489479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9067069" y="3571545"/>
            <a:ext cx="8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3451854" y="4800285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Emulator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3876991" y="4038140"/>
            <a:ext cx="2949522" cy="436091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6397738" y="391667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5036893" y="3105172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Instruments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  <a:endCxn id="60" idx="0"/>
          </p:cNvCxnSpPr>
          <p:nvPr/>
        </p:nvCxnSpPr>
        <p:spPr>
          <a:xfrm>
            <a:off x="3271925" y="2835248"/>
            <a:ext cx="1963548" cy="3656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4217727" y="3230616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info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info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3271925" y="2835248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3588091" y="3892355"/>
            <a:ext cx="454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info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  <a:stCxn id="52" idx="2"/>
            <a:endCxn id="51" idx="3"/>
          </p:cNvCxnSpPr>
          <p:nvPr/>
        </p:nvCxnSpPr>
        <p:spPr>
          <a:xfrm rot="16200000" flipH="1">
            <a:off x="4948863" y="2378535"/>
            <a:ext cx="802643" cy="3135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4317341" y="2550986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5569798" y="4010202"/>
            <a:ext cx="82794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590190" y="4148515"/>
            <a:ext cx="807548" cy="5688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5569798" y="3671402"/>
            <a:ext cx="97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-Scenario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5569798" y="4195773"/>
            <a:ext cx="81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 instructions</a:t>
            </a:r>
          </a:p>
        </p:txBody>
      </p: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  <a:stCxn id="59" idx="3"/>
            <a:endCxn id="13" idx="1"/>
          </p:cNvCxnSpPr>
          <p:nvPr/>
        </p:nvCxnSpPr>
        <p:spPr>
          <a:xfrm>
            <a:off x="7633487" y="4148515"/>
            <a:ext cx="1526124" cy="337117"/>
          </a:xfrm>
          <a:prstGeom prst="bentConnector3">
            <a:avLst>
              <a:gd name="adj1" fmla="val 25439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8345405" y="4493788"/>
            <a:ext cx="8702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Tasks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90190" y="2878233"/>
            <a:ext cx="3563172" cy="315645"/>
          </a:xfrm>
          <a:prstGeom prst="bentConnector3">
            <a:avLst>
              <a:gd name="adj1" fmla="val 6851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563356" y="4639376"/>
            <a:ext cx="4249874" cy="970496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8485448" y="5178944"/>
            <a:ext cx="12630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6397738" y="4932715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Component Data-base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  <a:stCxn id="59" idx="2"/>
            <a:endCxn id="180" idx="0"/>
          </p:cNvCxnSpPr>
          <p:nvPr/>
        </p:nvCxnSpPr>
        <p:spPr>
          <a:xfrm>
            <a:off x="7015613" y="4380354"/>
            <a:ext cx="0" cy="55236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5569798" y="5396394"/>
            <a:ext cx="1445815" cy="220311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4185174" y="3878110"/>
            <a:ext cx="92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position, vel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info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1925" y="2835248"/>
            <a:ext cx="1871299" cy="1067936"/>
          </a:xfrm>
          <a:prstGeom prst="bentConnector3">
            <a:avLst>
              <a:gd name="adj1" fmla="val 41274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FC25FDC-B8FA-7A0A-99D6-B4018D69A8EA}"/>
              </a:ext>
            </a:extLst>
          </p:cNvPr>
          <p:cNvSpPr txBox="1"/>
          <p:nvPr/>
        </p:nvSpPr>
        <p:spPr>
          <a:xfrm>
            <a:off x="6986182" y="5437964"/>
            <a:ext cx="6972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98F197-8D24-19A6-0339-D637F50B72CD}"/>
              </a:ext>
            </a:extLst>
          </p:cNvPr>
          <p:cNvSpPr txBox="1"/>
          <p:nvPr/>
        </p:nvSpPr>
        <p:spPr>
          <a:xfrm>
            <a:off x="7030702" y="4478318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-Feasibility of task instructions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AC6BE21-0021-4E14-8EDB-03662C0F3A9E}"/>
              </a:ext>
            </a:extLst>
          </p:cNvPr>
          <p:cNvCxnSpPr>
            <a:cxnSpLocks/>
          </p:cNvCxnSpPr>
          <p:nvPr/>
        </p:nvCxnSpPr>
        <p:spPr>
          <a:xfrm flipV="1">
            <a:off x="6869203" y="4377802"/>
            <a:ext cx="0" cy="554913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D36827-2D0B-4214-80B0-B4062BB51AF0}"/>
              </a:ext>
            </a:extLst>
          </p:cNvPr>
          <p:cNvSpPr txBox="1"/>
          <p:nvPr/>
        </p:nvSpPr>
        <p:spPr>
          <a:xfrm>
            <a:off x="6176480" y="4504826"/>
            <a:ext cx="9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-Itemized task instructions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63E28B7-86FC-49F0-AA40-BABE5B403966}"/>
              </a:ext>
            </a:extLst>
          </p:cNvPr>
          <p:cNvCxnSpPr>
            <a:cxnSpLocks/>
          </p:cNvCxnSpPr>
          <p:nvPr/>
        </p:nvCxnSpPr>
        <p:spPr>
          <a:xfrm flipH="1" flipV="1">
            <a:off x="4210193" y="4538730"/>
            <a:ext cx="921859" cy="737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A3B78C-E907-4FAA-9756-F3C3214FAFBB}"/>
              </a:ext>
            </a:extLst>
          </p:cNvPr>
          <p:cNvCxnSpPr>
            <a:cxnSpLocks/>
          </p:cNvCxnSpPr>
          <p:nvPr/>
        </p:nvCxnSpPr>
        <p:spPr>
          <a:xfrm>
            <a:off x="4227729" y="5333860"/>
            <a:ext cx="904323" cy="426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597527-BD08-4A09-9B59-5709F8B8B4CF}"/>
              </a:ext>
            </a:extLst>
          </p:cNvPr>
          <p:cNvSpPr txBox="1"/>
          <p:nvPr/>
        </p:nvSpPr>
        <p:spPr>
          <a:xfrm>
            <a:off x="4310694" y="4553361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(out)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A2B9A0-8966-4670-AD16-A1A091ECD9B7}"/>
              </a:ext>
            </a:extLst>
          </p:cNvPr>
          <p:cNvSpPr txBox="1"/>
          <p:nvPr/>
        </p:nvSpPr>
        <p:spPr>
          <a:xfrm>
            <a:off x="4272782" y="5372824"/>
            <a:ext cx="7807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-Messages (in)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F476958-1762-4EDA-AD89-407D0CA55222}"/>
              </a:ext>
            </a:extLst>
          </p:cNvPr>
          <p:cNvSpPr txBox="1"/>
          <p:nvPr/>
        </p:nvSpPr>
        <p:spPr>
          <a:xfrm>
            <a:off x="7970709" y="2474081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3D663945-409F-4AA8-8D83-7EFC96827BB2}"/>
              </a:ext>
            </a:extLst>
          </p:cNvPr>
          <p:cNvSpPr/>
          <p:nvPr/>
        </p:nvSpPr>
        <p:spPr>
          <a:xfrm>
            <a:off x="3447105" y="2379247"/>
            <a:ext cx="2645494" cy="3752290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HARDWARE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D5633CCA-B49A-48DA-84F0-682669775AC1}"/>
              </a:ext>
            </a:extLst>
          </p:cNvPr>
          <p:cNvSpPr/>
          <p:nvPr/>
        </p:nvSpPr>
        <p:spPr>
          <a:xfrm>
            <a:off x="6151963" y="3429000"/>
            <a:ext cx="1618880" cy="2704012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MIDDLEWARE </a:t>
            </a:r>
          </a:p>
        </p:txBody>
      </p:sp>
      <p:sp>
        <p:nvSpPr>
          <p:cNvPr id="73" name="Rounded Rectangle 29">
            <a:extLst>
              <a:ext uri="{FF2B5EF4-FFF2-40B4-BE49-F238E27FC236}">
                <a16:creationId xmlns:a16="http://schemas.microsoft.com/office/drawing/2014/main" id="{07571E60-C78E-4C05-A213-86BFE58C1674}"/>
              </a:ext>
            </a:extLst>
          </p:cNvPr>
          <p:cNvSpPr/>
          <p:nvPr/>
        </p:nvSpPr>
        <p:spPr>
          <a:xfrm>
            <a:off x="7909685" y="2057257"/>
            <a:ext cx="2645494" cy="4126815"/>
          </a:xfrm>
          <a:prstGeom prst="roundRect">
            <a:avLst>
              <a:gd name="adj" fmla="val 6097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rgbClr val="00B05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8913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- Plan Execution 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67B8EC0A-D5CD-0D4C-D366-526E993728C8}"/>
              </a:ext>
            </a:extLst>
          </p:cNvPr>
          <p:cNvSpPr/>
          <p:nvPr/>
        </p:nvSpPr>
        <p:spPr>
          <a:xfrm>
            <a:off x="2810990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E8867D-EA00-9E6A-A315-6456A726B54D}"/>
              </a:ext>
            </a:extLst>
          </p:cNvPr>
          <p:cNvGrpSpPr/>
          <p:nvPr/>
        </p:nvGrpSpPr>
        <p:grpSpPr>
          <a:xfrm>
            <a:off x="13943" y="2042325"/>
            <a:ext cx="3020525" cy="3374445"/>
            <a:chOff x="266217" y="1993902"/>
            <a:chExt cx="3020525" cy="3374445"/>
          </a:xfrm>
        </p:grpSpPr>
        <p:pic>
          <p:nvPicPr>
            <p:cNvPr id="37" name="Graphic 36" descr="Speech outline">
              <a:extLst>
                <a:ext uri="{FF2B5EF4-FFF2-40B4-BE49-F238E27FC236}">
                  <a16:creationId xmlns:a16="http://schemas.microsoft.com/office/drawing/2014/main" id="{4534E274-35A8-97B6-A2D1-AB15BDF4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1645074" y="1698525"/>
              <a:ext cx="1082135" cy="2201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B2104F-DFDC-B371-178C-02A7D4C0E108}"/>
                </a:ext>
              </a:extLst>
            </p:cNvPr>
            <p:cNvGrpSpPr/>
            <p:nvPr/>
          </p:nvGrpSpPr>
          <p:grpSpPr>
            <a:xfrm>
              <a:off x="266217" y="1993902"/>
              <a:ext cx="2745040" cy="3374445"/>
              <a:chOff x="266217" y="1993902"/>
              <a:chExt cx="2745040" cy="337444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943D654-A50E-EEF6-0E9C-A367EA02BAC2}"/>
                  </a:ext>
                </a:extLst>
              </p:cNvPr>
              <p:cNvSpPr/>
              <p:nvPr/>
            </p:nvSpPr>
            <p:spPr>
              <a:xfrm>
                <a:off x="339162" y="1993902"/>
                <a:ext cx="2672095" cy="3041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 b="1" dirty="0">
                    <a:solidFill>
                      <a:sysClr val="windowText" lastClr="000000"/>
                    </a:solidFill>
                  </a:rPr>
                  <a:t>Plan Execution Sequence:</a:t>
                </a:r>
              </a:p>
              <a:p>
                <a:endParaRPr lang="en-US" sz="1050" b="1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  <a:p>
                <a:endParaRPr lang="en-US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Rounded Rectangle 29">
                <a:extLst>
                  <a:ext uri="{FF2B5EF4-FFF2-40B4-BE49-F238E27FC236}">
                    <a16:creationId xmlns:a16="http://schemas.microsoft.com/office/drawing/2014/main" id="{29CAD95C-43D9-B346-2E66-1F3139BAF94C}"/>
                  </a:ext>
                </a:extLst>
              </p:cNvPr>
              <p:cNvSpPr/>
              <p:nvPr/>
            </p:nvSpPr>
            <p:spPr>
              <a:xfrm>
                <a:off x="541425" y="2367103"/>
                <a:ext cx="844348" cy="443484"/>
              </a:xfrm>
              <a:prstGeom prst="roundRect">
                <a:avLst>
                  <a:gd name="adj" fmla="val 6097"/>
                </a:avLst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i="1" dirty="0">
                    <a:solidFill>
                      <a:sysClr val="windowText" lastClr="000000"/>
                    </a:solidFill>
                  </a:rPr>
                  <a:t>Scheduler Module</a:t>
                </a:r>
              </a:p>
            </p:txBody>
          </p:sp>
          <p:sp>
            <p:nvSpPr>
              <p:cNvPr id="86" name="Rounded Rectangle 29">
                <a:extLst>
                  <a:ext uri="{FF2B5EF4-FFF2-40B4-BE49-F238E27FC236}">
                    <a16:creationId xmlns:a16="http://schemas.microsoft.com/office/drawing/2014/main" id="{40199CD4-FEB2-B54B-03D6-084BDF58FCBB}"/>
                  </a:ext>
                </a:extLst>
              </p:cNvPr>
              <p:cNvSpPr/>
              <p:nvPr/>
            </p:nvSpPr>
            <p:spPr>
              <a:xfrm>
                <a:off x="1385773" y="4188509"/>
                <a:ext cx="847130" cy="36270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Platform Emulator</a:t>
                </a:r>
              </a:p>
            </p:txBody>
          </p: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FBB86EA8-4FD3-CF0B-14D5-5A2AA699123C}"/>
                  </a:ext>
                </a:extLst>
              </p:cNvPr>
              <p:cNvSpPr/>
              <p:nvPr/>
            </p:nvSpPr>
            <p:spPr>
              <a:xfrm>
                <a:off x="883505" y="3313846"/>
                <a:ext cx="844348" cy="463679"/>
              </a:xfrm>
              <a:prstGeom prst="roundRect">
                <a:avLst>
                  <a:gd name="adj" fmla="val 3300"/>
                </a:avLst>
              </a:prstGeom>
              <a:noFill/>
              <a:ln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i="1" dirty="0">
                    <a:solidFill>
                      <a:sysClr val="windowText" lastClr="000000"/>
                    </a:solidFill>
                  </a:rPr>
                  <a:t>Operations Executor</a:t>
                </a:r>
              </a:p>
            </p:txBody>
          </p:sp>
          <p:cxnSp>
            <p:nvCxnSpPr>
              <p:cNvPr id="89" name="Elbow Connector 56">
                <a:extLst>
                  <a:ext uri="{FF2B5EF4-FFF2-40B4-BE49-F238E27FC236}">
                    <a16:creationId xmlns:a16="http://schemas.microsoft.com/office/drawing/2014/main" id="{48001190-E1D7-77A6-E9AC-B28B5E41BB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73976" y="2950046"/>
                <a:ext cx="518715" cy="224685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56">
                <a:extLst>
                  <a:ext uri="{FF2B5EF4-FFF2-40B4-BE49-F238E27FC236}">
                    <a16:creationId xmlns:a16="http://schemas.microsoft.com/office/drawing/2014/main" id="{1130152F-9641-A442-EBA9-3966F424D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51510" y="3783798"/>
                <a:ext cx="425064" cy="39671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56">
                <a:extLst>
                  <a:ext uri="{FF2B5EF4-FFF2-40B4-BE49-F238E27FC236}">
                    <a16:creationId xmlns:a16="http://schemas.microsoft.com/office/drawing/2014/main" id="{53182A8F-177C-C7F9-7F77-2FB1A3376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97890" y="3654952"/>
                <a:ext cx="958386" cy="890085"/>
              </a:xfrm>
              <a:prstGeom prst="bentConnector4">
                <a:avLst>
                  <a:gd name="adj1" fmla="val -25354"/>
                  <a:gd name="adj2" fmla="val 126377"/>
                </a:avLst>
              </a:prstGeom>
              <a:ln w="19050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2C6CCC-B668-9056-D41D-DF303AC06918}"/>
                  </a:ext>
                </a:extLst>
              </p:cNvPr>
              <p:cNvSpPr txBox="1"/>
              <p:nvPr/>
            </p:nvSpPr>
            <p:spPr>
              <a:xfrm>
                <a:off x="1837199" y="2477694"/>
                <a:ext cx="996663" cy="579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“Perform measurement of GP 123 @ t=5 w/ instr1”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9C8A74-A57E-C7F7-DEA4-C29A4C29D68A}"/>
                  </a:ext>
                </a:extLst>
              </p:cNvPr>
              <p:cNvSpPr txBox="1"/>
              <p:nvPr/>
            </p:nvSpPr>
            <p:spPr>
              <a:xfrm>
                <a:off x="266217" y="5122126"/>
                <a:ext cx="25956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/>
                  <a:t>Receive measurement plan from scheduler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8AD31F-10B1-736A-EEF8-1A59C0AE38F0}"/>
              </a:ext>
            </a:extLst>
          </p:cNvPr>
          <p:cNvGrpSpPr/>
          <p:nvPr/>
        </p:nvGrpSpPr>
        <p:grpSpPr>
          <a:xfrm>
            <a:off x="3207916" y="1964646"/>
            <a:ext cx="2948526" cy="3614586"/>
            <a:chOff x="3686190" y="1911367"/>
            <a:chExt cx="2948526" cy="36145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ADA9-5EA3-59FF-7B8F-17FF63512756}"/>
                </a:ext>
              </a:extLst>
            </p:cNvPr>
            <p:cNvSpPr/>
            <p:nvPr/>
          </p:nvSpPr>
          <p:spPr>
            <a:xfrm>
              <a:off x="3686190" y="1993902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DBA58744-D028-BB95-0EE5-222DEC8B1344}"/>
                </a:ext>
              </a:extLst>
            </p:cNvPr>
            <p:cNvSpPr/>
            <p:nvPr/>
          </p:nvSpPr>
          <p:spPr>
            <a:xfrm>
              <a:off x="3888453" y="2367103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2D9FDFE9-AC33-02CD-FF54-6580969514E9}"/>
                </a:ext>
              </a:extLst>
            </p:cNvPr>
            <p:cNvSpPr/>
            <p:nvPr/>
          </p:nvSpPr>
          <p:spPr>
            <a:xfrm>
              <a:off x="4732801" y="4188509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25" name="Rounded Rectangle 29">
              <a:extLst>
                <a:ext uri="{FF2B5EF4-FFF2-40B4-BE49-F238E27FC236}">
                  <a16:creationId xmlns:a16="http://schemas.microsoft.com/office/drawing/2014/main" id="{7B9ADE45-9ACB-3F28-492D-FBAC5EE87025}"/>
                </a:ext>
              </a:extLst>
            </p:cNvPr>
            <p:cNvSpPr/>
            <p:nvPr/>
          </p:nvSpPr>
          <p:spPr>
            <a:xfrm>
              <a:off x="4230533" y="3313846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326024CA-44C2-0B5D-FD23-9CC3FB1D40D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21004" y="2950046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6">
              <a:extLst>
                <a:ext uri="{FF2B5EF4-FFF2-40B4-BE49-F238E27FC236}">
                  <a16:creationId xmlns:a16="http://schemas.microsoft.com/office/drawing/2014/main" id="{BE9D2099-62CF-D3A3-1175-B411D81061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98538" y="3783798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56">
              <a:extLst>
                <a:ext uri="{FF2B5EF4-FFF2-40B4-BE49-F238E27FC236}">
                  <a16:creationId xmlns:a16="http://schemas.microsoft.com/office/drawing/2014/main" id="{10B85C22-727A-F9B2-8025-2785DF8326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44918" y="3654952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DC0DA6-5A13-789B-FC95-B66EDF002DB6}"/>
                </a:ext>
              </a:extLst>
            </p:cNvPr>
            <p:cNvSpPr txBox="1"/>
            <p:nvPr/>
          </p:nvSpPr>
          <p:spPr>
            <a:xfrm>
              <a:off x="5074881" y="2351980"/>
              <a:ext cx="12033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 Wait for t = 5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 Maneuver to observe GP 123 with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 Turn on instr1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 Sense GP 123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 Turn off intr1</a:t>
              </a:r>
            </a:p>
          </p:txBody>
        </p:sp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555CA282-CC29-9B80-EF1B-8B5FD9B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03732" y="1911367"/>
              <a:ext cx="2030984" cy="20309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DECD6B-5246-2F97-A18F-080FCBE56415}"/>
                </a:ext>
              </a:extLst>
            </p:cNvPr>
            <p:cNvSpPr txBox="1"/>
            <p:nvPr/>
          </p:nvSpPr>
          <p:spPr>
            <a:xfrm>
              <a:off x="3724412" y="5125843"/>
              <a:ext cx="25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Generate operations plan from measurement plan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881A8-3618-E58A-AA71-8BD7E8C23027}"/>
              </a:ext>
            </a:extLst>
          </p:cNvPr>
          <p:cNvGrpSpPr/>
          <p:nvPr/>
        </p:nvGrpSpPr>
        <p:grpSpPr>
          <a:xfrm>
            <a:off x="6335945" y="2050683"/>
            <a:ext cx="2809581" cy="3369841"/>
            <a:chOff x="7040114" y="1998506"/>
            <a:chExt cx="2809581" cy="3369841"/>
          </a:xfrm>
        </p:grpSpPr>
        <p:pic>
          <p:nvPicPr>
            <p:cNvPr id="48" name="Graphic 47" descr="Speech outline">
              <a:extLst>
                <a:ext uri="{FF2B5EF4-FFF2-40B4-BE49-F238E27FC236}">
                  <a16:creationId xmlns:a16="http://schemas.microsoft.com/office/drawing/2014/main" id="{B6C76A44-41C2-B8EB-17EA-19FA9449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58716" y="2503633"/>
              <a:ext cx="1590979" cy="203098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27B907-DC64-479E-A5D6-98FAB7F0DE14}"/>
                </a:ext>
              </a:extLst>
            </p:cNvPr>
            <p:cNvSpPr/>
            <p:nvPr/>
          </p:nvSpPr>
          <p:spPr>
            <a:xfrm>
              <a:off x="7040114" y="1998506"/>
              <a:ext cx="2672095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Plan Execution Sequence: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ounded Rectangle 29">
              <a:extLst>
                <a:ext uri="{FF2B5EF4-FFF2-40B4-BE49-F238E27FC236}">
                  <a16:creationId xmlns:a16="http://schemas.microsoft.com/office/drawing/2014/main" id="{003C636C-0283-21ED-C7E1-959779710C66}"/>
                </a:ext>
              </a:extLst>
            </p:cNvPr>
            <p:cNvSpPr/>
            <p:nvPr/>
          </p:nvSpPr>
          <p:spPr>
            <a:xfrm>
              <a:off x="7242377" y="2371707"/>
              <a:ext cx="844348" cy="44348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sp>
          <p:nvSpPr>
            <p:cNvPr id="41" name="Rounded Rectangle 29">
              <a:extLst>
                <a:ext uri="{FF2B5EF4-FFF2-40B4-BE49-F238E27FC236}">
                  <a16:creationId xmlns:a16="http://schemas.microsoft.com/office/drawing/2014/main" id="{D7A32712-AC2B-9C7C-2EAE-CE81227E984A}"/>
                </a:ext>
              </a:extLst>
            </p:cNvPr>
            <p:cNvSpPr/>
            <p:nvPr/>
          </p:nvSpPr>
          <p:spPr>
            <a:xfrm>
              <a:off x="8086725" y="4193113"/>
              <a:ext cx="847130" cy="36270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Platform Emulator</a:t>
              </a:r>
            </a:p>
          </p:txBody>
        </p:sp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6B0D652D-CBE5-A16F-8395-C5D2E84390B6}"/>
                </a:ext>
              </a:extLst>
            </p:cNvPr>
            <p:cNvSpPr/>
            <p:nvPr/>
          </p:nvSpPr>
          <p:spPr>
            <a:xfrm>
              <a:off x="7584457" y="3318450"/>
              <a:ext cx="844348" cy="463679"/>
            </a:xfrm>
            <a:prstGeom prst="roundRect">
              <a:avLst>
                <a:gd name="adj" fmla="val 3300"/>
              </a:avLst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ysClr val="windowText" lastClr="000000"/>
                  </a:solidFill>
                </a:rPr>
                <a:t>Operations Executor</a:t>
              </a:r>
            </a:p>
          </p:txBody>
        </p:sp>
        <p:cxnSp>
          <p:nvCxnSpPr>
            <p:cNvPr id="43" name="Elbow Connector 56">
              <a:extLst>
                <a:ext uri="{FF2B5EF4-FFF2-40B4-BE49-F238E27FC236}">
                  <a16:creationId xmlns:a16="http://schemas.microsoft.com/office/drawing/2014/main" id="{E152C4AA-0F8F-233F-B9B4-84A040EF0E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74928" y="2954650"/>
              <a:ext cx="518715" cy="224685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56">
              <a:extLst>
                <a:ext uri="{FF2B5EF4-FFF2-40B4-BE49-F238E27FC236}">
                  <a16:creationId xmlns:a16="http://schemas.microsoft.com/office/drawing/2014/main" id="{523DD197-E61B-F216-3C59-A97008913C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52462" y="3788402"/>
              <a:ext cx="425064" cy="396717"/>
            </a:xfrm>
            <a:prstGeom prst="bentConnector3">
              <a:avLst>
                <a:gd name="adj1" fmla="val 50000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56">
              <a:extLst>
                <a:ext uri="{FF2B5EF4-FFF2-40B4-BE49-F238E27FC236}">
                  <a16:creationId xmlns:a16="http://schemas.microsoft.com/office/drawing/2014/main" id="{07B4855B-017D-7E60-EFAE-7EF506794A9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598842" y="3659556"/>
              <a:ext cx="958386" cy="890085"/>
            </a:xfrm>
            <a:prstGeom prst="bentConnector4">
              <a:avLst>
                <a:gd name="adj1" fmla="val -25354"/>
                <a:gd name="adj2" fmla="val 126377"/>
              </a:avLst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85DBF2-4E84-52C5-A03E-8806BFE32B78}"/>
                </a:ext>
              </a:extLst>
            </p:cNvPr>
            <p:cNvSpPr txBox="1"/>
            <p:nvPr/>
          </p:nvSpPr>
          <p:spPr>
            <a:xfrm>
              <a:off x="8607335" y="3037769"/>
              <a:ext cx="9583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“Waiting for t=5…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Wait complete!</a:t>
              </a:r>
            </a:p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is nominal, proceed to next instruction”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2A42B9-F0CF-A2BF-B568-314A8AAE561C}"/>
                </a:ext>
              </a:extLst>
            </p:cNvPr>
            <p:cNvSpPr txBox="1"/>
            <p:nvPr/>
          </p:nvSpPr>
          <p:spPr>
            <a:xfrm>
              <a:off x="7041635" y="5122126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Execute Plan</a:t>
              </a:r>
            </a:p>
          </p:txBody>
        </p:sp>
      </p:grpSp>
      <p:pic>
        <p:nvPicPr>
          <p:cNvPr id="58" name="Graphic 57" descr="Speech outline">
            <a:extLst>
              <a:ext uri="{FF2B5EF4-FFF2-40B4-BE49-F238E27FC236}">
                <a16:creationId xmlns:a16="http://schemas.microsoft.com/office/drawing/2014/main" id="{F2BEF771-0285-2E5A-1E84-C6D6C68E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60799" y="3834304"/>
            <a:ext cx="861410" cy="59217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74705FB-2520-C081-E769-29281E05768D}"/>
              </a:ext>
            </a:extLst>
          </p:cNvPr>
          <p:cNvSpPr/>
          <p:nvPr/>
        </p:nvSpPr>
        <p:spPr>
          <a:xfrm>
            <a:off x="9421928" y="2044627"/>
            <a:ext cx="2672095" cy="30412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Plan Execution Sequence:</a:t>
            </a:r>
          </a:p>
          <a:p>
            <a:endParaRPr lang="en-US" sz="1050" b="1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A88F8A0D-B1D2-1767-F532-0E732B223FFF}"/>
              </a:ext>
            </a:extLst>
          </p:cNvPr>
          <p:cNvSpPr/>
          <p:nvPr/>
        </p:nvSpPr>
        <p:spPr>
          <a:xfrm>
            <a:off x="9624191" y="2417828"/>
            <a:ext cx="844348" cy="44348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69" name="Rounded Rectangle 29">
            <a:extLst>
              <a:ext uri="{FF2B5EF4-FFF2-40B4-BE49-F238E27FC236}">
                <a16:creationId xmlns:a16="http://schemas.microsoft.com/office/drawing/2014/main" id="{F5F9E3E7-67F6-7286-AE8A-A92F4567969D}"/>
              </a:ext>
            </a:extLst>
          </p:cNvPr>
          <p:cNvSpPr/>
          <p:nvPr/>
        </p:nvSpPr>
        <p:spPr>
          <a:xfrm>
            <a:off x="10468539" y="4239234"/>
            <a:ext cx="847130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Emulator</a:t>
            </a:r>
          </a:p>
        </p:txBody>
      </p:sp>
      <p:sp>
        <p:nvSpPr>
          <p:cNvPr id="70" name="Rounded Rectangle 29">
            <a:extLst>
              <a:ext uri="{FF2B5EF4-FFF2-40B4-BE49-F238E27FC236}">
                <a16:creationId xmlns:a16="http://schemas.microsoft.com/office/drawing/2014/main" id="{2AE1BD56-BEAE-A926-A62A-3CAA5E5ADA60}"/>
              </a:ext>
            </a:extLst>
          </p:cNvPr>
          <p:cNvSpPr/>
          <p:nvPr/>
        </p:nvSpPr>
        <p:spPr>
          <a:xfrm>
            <a:off x="9966271" y="3364571"/>
            <a:ext cx="844348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Executor</a:t>
            </a:r>
          </a:p>
        </p:txBody>
      </p:sp>
      <p:cxnSp>
        <p:nvCxnSpPr>
          <p:cNvPr id="73" name="Elbow Connector 56">
            <a:extLst>
              <a:ext uri="{FF2B5EF4-FFF2-40B4-BE49-F238E27FC236}">
                <a16:creationId xmlns:a16="http://schemas.microsoft.com/office/drawing/2014/main" id="{998AE2F4-AEC4-70F3-BCBF-03A4860813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56742" y="3000771"/>
            <a:ext cx="518715" cy="224685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56">
            <a:extLst>
              <a:ext uri="{FF2B5EF4-FFF2-40B4-BE49-F238E27FC236}">
                <a16:creationId xmlns:a16="http://schemas.microsoft.com/office/drawing/2014/main" id="{CA020728-82B8-45E1-DEC3-941677218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34276" y="3834523"/>
            <a:ext cx="425064" cy="396717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6">
            <a:extLst>
              <a:ext uri="{FF2B5EF4-FFF2-40B4-BE49-F238E27FC236}">
                <a16:creationId xmlns:a16="http://schemas.microsoft.com/office/drawing/2014/main" id="{E17555BA-7F77-4EAF-57CB-AF52431776E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980656" y="3705677"/>
            <a:ext cx="958386" cy="890085"/>
          </a:xfrm>
          <a:prstGeom prst="bentConnector4">
            <a:avLst>
              <a:gd name="adj1" fmla="val -25354"/>
              <a:gd name="adj2" fmla="val 126377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0251A6-5B51-B7E0-8ABA-20C8F6ECA74B}"/>
              </a:ext>
            </a:extLst>
          </p:cNvPr>
          <p:cNvSpPr txBox="1"/>
          <p:nvPr/>
        </p:nvSpPr>
        <p:spPr>
          <a:xfrm>
            <a:off x="9725315" y="4058164"/>
            <a:ext cx="9583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“cancel plan”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FD573B-F815-6F28-BB63-DD5CA81F2F28}"/>
              </a:ext>
            </a:extLst>
          </p:cNvPr>
          <p:cNvSpPr txBox="1"/>
          <p:nvPr/>
        </p:nvSpPr>
        <p:spPr>
          <a:xfrm>
            <a:off x="9423449" y="516824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React to Plan Execution Errors</a:t>
            </a:r>
          </a:p>
        </p:txBody>
      </p:sp>
      <p:sp>
        <p:nvSpPr>
          <p:cNvPr id="94" name="Right Arrow 7">
            <a:extLst>
              <a:ext uri="{FF2B5EF4-FFF2-40B4-BE49-F238E27FC236}">
                <a16:creationId xmlns:a16="http://schemas.microsoft.com/office/drawing/2014/main" id="{2EDFA79A-5D76-EEE1-60BA-65759FCDE6D1}"/>
              </a:ext>
            </a:extLst>
          </p:cNvPr>
          <p:cNvSpPr/>
          <p:nvPr/>
        </p:nvSpPr>
        <p:spPr>
          <a:xfrm>
            <a:off x="5948860" y="3022837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ight Arrow 7">
            <a:extLst>
              <a:ext uri="{FF2B5EF4-FFF2-40B4-BE49-F238E27FC236}">
                <a16:creationId xmlns:a16="http://schemas.microsoft.com/office/drawing/2014/main" id="{45CDA198-574B-DB48-1679-5B6A4B57C705}"/>
              </a:ext>
            </a:extLst>
          </p:cNvPr>
          <p:cNvSpPr/>
          <p:nvPr/>
        </p:nvSpPr>
        <p:spPr>
          <a:xfrm>
            <a:off x="9066947" y="3009769"/>
            <a:ext cx="312456" cy="1286004"/>
          </a:xfrm>
          <a:prstGeom prst="rightArrow">
            <a:avLst>
              <a:gd name="adj1" fmla="val 29186"/>
              <a:gd name="adj2" fmla="val 61181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8" name="Graphic 97" descr="Speech outline">
            <a:extLst>
              <a:ext uri="{FF2B5EF4-FFF2-40B4-BE49-F238E27FC236}">
                <a16:creationId xmlns:a16="http://schemas.microsoft.com/office/drawing/2014/main" id="{25C07739-5050-6EC5-0FAE-1ECB293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83674" y="3009769"/>
            <a:ext cx="1590979" cy="14646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5839C9C-C232-7600-D1D9-1470D14EA474}"/>
              </a:ext>
            </a:extLst>
          </p:cNvPr>
          <p:cNvSpPr txBox="1"/>
          <p:nvPr/>
        </p:nvSpPr>
        <p:spPr>
          <a:xfrm>
            <a:off x="10927389" y="3287766"/>
            <a:ext cx="114908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“Performing maneuver…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insufficient to perform maneuver. Cancelling action and reassessing plan…”</a:t>
            </a:r>
          </a:p>
        </p:txBody>
      </p:sp>
    </p:spTree>
    <p:extLst>
      <p:ext uri="{BB962C8B-B14F-4D97-AF65-F5344CB8AC3E}">
        <p14:creationId xmlns:p14="http://schemas.microsoft.com/office/powerpoint/2010/main" val="266612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076463-2EDF-C6C4-C644-E8112C5D9AE2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F0FC5-AB50-ABEB-CF43-36FAE0BAA138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711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19579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941EDF8-3D53-D992-23AF-D4C278C0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Desired Capabilities:</a:t>
            </a:r>
          </a:p>
          <a:p>
            <a:r>
              <a:rPr lang="en-US" i="1" dirty="0"/>
              <a:t>On-board Data Processing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being sensed by the agent’s instrument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Process raw data sent from other agents who may lack processing capabilities</a:t>
            </a:r>
          </a:p>
          <a:p>
            <a:endParaRPr lang="en-US" i="1" dirty="0"/>
          </a:p>
          <a:p>
            <a:r>
              <a:rPr lang="en-US" i="1" dirty="0"/>
              <a:t>Create measurement requests for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a data-base with measurements from parent agent or from other agents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data-base to detect areas of interest based on processed data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 to infer possible future events in areas of interest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Request missing data as a measurement request or an information request to parent agent or to other agents if results would complete predictive model and if prediction would be worth the effort</a:t>
            </a:r>
          </a:p>
          <a:p>
            <a:endParaRPr lang="en-US" i="1" dirty="0"/>
          </a:p>
          <a:p>
            <a:r>
              <a:rPr lang="en-US" i="1" dirty="0"/>
              <a:t>Quantify Scientific Value of a Measurement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Use predictive models, data-base, and (or) mission requirements to infer the scientific benefit of a potential measurement being considered by the scheduler</a:t>
            </a:r>
            <a:endParaRPr lang="en-US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D4D351-BB6A-9696-FD82-0A2E30EBE38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Simulate the agent’s internal state and provide realistic behavior and capabilities based on its components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191310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467781"/>
            <a:ext cx="12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8679199" y="3614851"/>
            <a:ext cx="1954356" cy="1214502"/>
          </a:xfrm>
          <a:prstGeom prst="bentConnector3">
            <a:avLst>
              <a:gd name="adj1" fmla="val -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5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A443F89-11F1-FBE1-23E1-36C226530222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 – </a:t>
            </a:r>
            <a:r>
              <a:rPr lang="en-US" dirty="0" err="1"/>
              <a:t>Chl</a:t>
            </a:r>
            <a:r>
              <a:rPr lang="en-US" dirty="0"/>
              <a:t> example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7025" y="2352780"/>
            <a:ext cx="1284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-Raw multi/hyperspectral images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On-board Processor – 2BDA algorithm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Science Predictive Models – rainfall? Temperature? Historical?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8922878" y="3426949"/>
            <a:ext cx="76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Science data-base – past and current chlorophyll levels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8889666" y="3349817"/>
            <a:ext cx="1373963" cy="1844306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3481" y="2510022"/>
            <a:ext cx="5316886" cy="370640"/>
          </a:xfrm>
          <a:prstGeom prst="bentConnector3">
            <a:avLst>
              <a:gd name="adj1" fmla="val 49203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Science “reasoning” – sees if chlorophyll concentration is above 1 standard deviation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product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31969" y="2258237"/>
            <a:ext cx="54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levels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702382" y="2121448"/>
            <a:ext cx="203245" cy="155096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6E81B2D-133C-C8B1-CCCA-615B7862CE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93867" y="2773772"/>
            <a:ext cx="383063" cy="281216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E5450C8-5388-0386-A60C-800429B4E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5161" y="2883147"/>
            <a:ext cx="422196" cy="85959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2132F-2F8C-01D3-FD22-6766287F098D}"/>
              </a:ext>
            </a:extLst>
          </p:cNvPr>
          <p:cNvSpPr txBox="1"/>
          <p:nvPr/>
        </p:nvSpPr>
        <p:spPr>
          <a:xfrm>
            <a:off x="10496651" y="2672942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8B51E8-7086-C37A-CDCD-C660859A835E}"/>
              </a:ext>
            </a:extLst>
          </p:cNvPr>
          <p:cNvSpPr txBox="1"/>
          <p:nvPr/>
        </p:nvSpPr>
        <p:spPr>
          <a:xfrm>
            <a:off x="11231217" y="2667615"/>
            <a:ext cx="75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-Algal bloom likelihood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20571F1-E866-30E6-F1FB-FD721F80B7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6338" y="2465598"/>
            <a:ext cx="984461" cy="296164"/>
          </a:xfrm>
          <a:prstGeom prst="bentConnector3">
            <a:avLst>
              <a:gd name="adj1" fmla="val 7029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AB819-BE2F-2DD3-5C7B-5CFC6E6541E1}"/>
              </a:ext>
            </a:extLst>
          </p:cNvPr>
          <p:cNvSpPr txBox="1"/>
          <p:nvPr/>
        </p:nvSpPr>
        <p:spPr>
          <a:xfrm>
            <a:off x="9797720" y="2561141"/>
            <a:ext cx="61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Chl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 outliers</a:t>
            </a:r>
          </a:p>
        </p:txBody>
      </p:sp>
    </p:spTree>
    <p:extLst>
      <p:ext uri="{BB962C8B-B14F-4D97-AF65-F5344CB8AC3E}">
        <p14:creationId xmlns:p14="http://schemas.microsoft.com/office/powerpoint/2010/main" val="3684121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13216-BB04-9E36-8702-095D916B0971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092C5-4182-24CB-4A99-23368A13B55A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41198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11474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02B0960-4A7B-FA46-95B8-52CAFCA0E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770562"/>
            <a:ext cx="4846181" cy="4490959"/>
          </a:xfrm>
        </p:spPr>
        <p:txBody>
          <a:bodyPr>
            <a:normAutofit/>
          </a:bodyPr>
          <a:lstStyle/>
          <a:p>
            <a:r>
              <a:rPr lang="en-US" sz="1200" b="1" dirty="0"/>
              <a:t>Desired Capabilities:</a:t>
            </a:r>
          </a:p>
          <a:p>
            <a:r>
              <a:rPr lang="en-US" sz="1200" i="1" dirty="0"/>
              <a:t>Consider Agent capabilities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/>
              <a:t>Use Knowledge-Base to inform whether the agent can perform a measurement</a:t>
            </a:r>
            <a:endParaRPr lang="en-US" sz="1200" i="1" dirty="0"/>
          </a:p>
          <a:p>
            <a:r>
              <a:rPr lang="en-US" sz="1200" i="1" dirty="0"/>
              <a:t>Consider agent’s current and future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Use engineering module for current state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Predict agent state as proposed scheduled actions are being performed</a:t>
            </a:r>
            <a:endParaRPr lang="en-US" sz="1200" i="1" dirty="0"/>
          </a:p>
          <a:p>
            <a:r>
              <a:rPr lang="en-US" sz="1200" i="1" dirty="0"/>
              <a:t>Schedule measurements as to maximize scientific value and minimize cost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Quantify the predicted scientific value of a measurement and schedule accordingly</a:t>
            </a:r>
            <a:r>
              <a:rPr lang="en-US" sz="1200" i="1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Contain some sort of cost model that weighs down the value of measurements. Can be tied to the engineering cost of performing measurements</a:t>
            </a:r>
            <a:endParaRPr lang="en-US" sz="1200" i="1" dirty="0"/>
          </a:p>
          <a:p>
            <a:r>
              <a:rPr lang="en-US" sz="1200" i="1" dirty="0"/>
              <a:t>Publish and receive results to and from other agent if scheduling algorithm require collaboration with other agents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986CB-58F6-D533-C6B6-8D04F40FBDAF}"/>
              </a:ext>
            </a:extLst>
          </p:cNvPr>
          <p:cNvSpPr txBox="1"/>
          <p:nvPr/>
        </p:nvSpPr>
        <p:spPr>
          <a:xfrm>
            <a:off x="266217" y="1181475"/>
            <a:ext cx="4846181" cy="46166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Objective</a:t>
            </a:r>
            <a:r>
              <a:rPr lang="en-US" sz="1200" dirty="0"/>
              <a:t>: Schedule measurement requests according to the agent’s measurement capabilities and state</a:t>
            </a:r>
          </a:p>
        </p:txBody>
      </p:sp>
    </p:spTree>
    <p:extLst>
      <p:ext uri="{BB962C8B-B14F-4D97-AF65-F5344CB8AC3E}">
        <p14:creationId xmlns:p14="http://schemas.microsoft.com/office/powerpoint/2010/main" val="174052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887008" y="3184955"/>
            <a:ext cx="6602776" cy="2784841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246861" y="4391147"/>
            <a:ext cx="3814505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4549871"/>
            <a:ext cx="3826405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817665" y="1863052"/>
            <a:ext cx="0" cy="229223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715481" y="1859348"/>
            <a:ext cx="0" cy="229593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89217" y="2386278"/>
            <a:ext cx="132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4976922" y="4081157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4971029" y="4562444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6900377" y="3637049"/>
            <a:ext cx="9670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7788742" y="3565627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061366" y="4155284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Decentralized Observation Planning (multi-agent 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948119" y="459765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321884" y="3384541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40" idx="3"/>
          </p:cNvCxnSpPr>
          <p:nvPr/>
        </p:nvCxnSpPr>
        <p:spPr>
          <a:xfrm rot="10800000">
            <a:off x="8369595" y="4382315"/>
            <a:ext cx="1578524" cy="442369"/>
          </a:xfrm>
          <a:prstGeom prst="bentConnector3">
            <a:avLst>
              <a:gd name="adj1" fmla="val 7619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8786215" y="4935844"/>
            <a:ext cx="8565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F5EDD17-EA90-ECCD-83DE-3A00584D36DF}"/>
              </a:ext>
            </a:extLst>
          </p:cNvPr>
          <p:cNvCxnSpPr>
            <a:cxnSpLocks/>
          </p:cNvCxnSpPr>
          <p:nvPr/>
        </p:nvCxnSpPr>
        <p:spPr>
          <a:xfrm>
            <a:off x="8369595" y="4505324"/>
            <a:ext cx="1578524" cy="438234"/>
          </a:xfrm>
          <a:prstGeom prst="bentConnector3">
            <a:avLst>
              <a:gd name="adj1" fmla="val 1568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8773465" y="4391164"/>
            <a:ext cx="1329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-Other agents’ capabilities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0C2CAAC-3393-2B32-E498-162A45DEF542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6362722" y="3528061"/>
            <a:ext cx="388105" cy="100918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9C894A3-09C8-5B01-9F2F-2B9B18FA7120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6394004" y="2290514"/>
            <a:ext cx="1709534" cy="932580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7E3484B-8E6A-CF7B-46E8-BE530BFC925E}"/>
              </a:ext>
            </a:extLst>
          </p:cNvPr>
          <p:cNvSpPr txBox="1"/>
          <p:nvPr/>
        </p:nvSpPr>
        <p:spPr>
          <a:xfrm>
            <a:off x="5994333" y="3912555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DBE5C2-9E75-F7C6-81DB-ADA1E87D89FB}"/>
              </a:ext>
            </a:extLst>
          </p:cNvPr>
          <p:cNvSpPr txBox="1"/>
          <p:nvPr/>
        </p:nvSpPr>
        <p:spPr>
          <a:xfrm>
            <a:off x="6854186" y="330040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246861" y="3611571"/>
            <a:ext cx="2075023" cy="779576"/>
          </a:xfrm>
          <a:prstGeom prst="bentConnector3">
            <a:avLst>
              <a:gd name="adj1" fmla="val 6867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3987785" y="3758667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9915201" y="3661676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(Measurement, Maneuver, Downlink)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F6CFBF5-ECC4-4E7D-4D7A-1EA0ACCEFD78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8369595" y="3888706"/>
            <a:ext cx="1545606" cy="390868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F63A5E-6760-C638-4311-70F2C0521802}"/>
              </a:ext>
            </a:extLst>
          </p:cNvPr>
          <p:cNvSpPr txBox="1"/>
          <p:nvPr/>
        </p:nvSpPr>
        <p:spPr>
          <a:xfrm>
            <a:off x="9088406" y="3955665"/>
            <a:ext cx="776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A11DEA9-2F51-6600-AEF3-F91DA05AC0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64895" y="3769833"/>
            <a:ext cx="1550307" cy="413108"/>
          </a:xfrm>
          <a:prstGeom prst="bentConnector3">
            <a:avLst>
              <a:gd name="adj1" fmla="val 57031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9099321" y="3460520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 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7134627" y="5057718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DL/ISL/Maneuver (Ops) Scheduling Algorithm (agent 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endCxn id="40" idx="2"/>
          </p:cNvCxnSpPr>
          <p:nvPr/>
        </p:nvCxnSpPr>
        <p:spPr>
          <a:xfrm rot="16200000" flipV="1">
            <a:off x="7527924" y="4796901"/>
            <a:ext cx="448374" cy="7326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9941429" y="542978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Measurement Performance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EA23C1-3908-409F-9163-FB8D43E554DD}"/>
              </a:ext>
            </a:extLst>
          </p:cNvPr>
          <p:cNvSpPr/>
          <p:nvPr/>
        </p:nvSpPr>
        <p:spPr>
          <a:xfrm>
            <a:off x="9045683" y="2263000"/>
            <a:ext cx="2643168" cy="658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 = </a:t>
            </a:r>
            <a:r>
              <a:rPr lang="en-US" dirty="0" err="1"/>
              <a:t>S_o</a:t>
            </a:r>
            <a:r>
              <a:rPr lang="en-US" dirty="0"/>
              <a:t> * performance</a:t>
            </a:r>
          </a:p>
        </p:txBody>
      </p:sp>
    </p:spTree>
    <p:extLst>
      <p:ext uri="{BB962C8B-B14F-4D97-AF65-F5344CB8AC3E}">
        <p14:creationId xmlns:p14="http://schemas.microsoft.com/office/powerpoint/2010/main" val="2920292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854610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868705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868705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104202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554702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5911092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81152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540434"/>
            <a:ext cx="3274163" cy="12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B203B-CE47-8413-AD58-595BD4595C65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06FE-C954-6C90-495D-1EF65250AC9A}"/>
              </a:ext>
            </a:extLst>
          </p:cNvPr>
          <p:cNvSpPr txBox="1"/>
          <p:nvPr/>
        </p:nvSpPr>
        <p:spPr>
          <a:xfrm>
            <a:off x="7238454" y="6225660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Concept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C243C-FC57-7773-9EF5-80FBCB5F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" t="-854" r="-233" b="-718"/>
          <a:stretch/>
        </p:blipFill>
        <p:spPr bwMode="auto">
          <a:xfrm>
            <a:off x="5499596" y="3015185"/>
            <a:ext cx="6082097" cy="17840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AD0F9-4BC8-884F-BEDA-F5D96FB32952}"/>
              </a:ext>
            </a:extLst>
          </p:cNvPr>
          <p:cNvSpPr txBox="1"/>
          <p:nvPr/>
        </p:nvSpPr>
        <p:spPr>
          <a:xfrm>
            <a:off x="7079318" y="4977893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7269-C55C-309E-9814-EA5304827360}"/>
              </a:ext>
            </a:extLst>
          </p:cNvPr>
          <p:cNvSpPr txBox="1"/>
          <p:nvPr/>
        </p:nvSpPr>
        <p:spPr>
          <a:xfrm>
            <a:off x="1101895" y="580346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Scenario</a:t>
            </a:r>
          </a:p>
        </p:txBody>
      </p:sp>
    </p:spTree>
    <p:extLst>
      <p:ext uri="{BB962C8B-B14F-4D97-AF65-F5344CB8AC3E}">
        <p14:creationId xmlns:p14="http://schemas.microsoft.com/office/powerpoint/2010/main" val="33896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2144876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874876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Inter-Agent Messages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receives measurement information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8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Task, Requests, Results (broadcasted or targeted)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385972-FD3C-42D5-8986-2D28467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096317"/>
            <a:ext cx="6179033" cy="519998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Receivers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Broadcast: All nodes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Targeted: Specific node(s)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Action: From one node to itself</a:t>
            </a:r>
          </a:p>
          <a:p>
            <a:endParaRPr lang="en-US" b="1" dirty="0"/>
          </a:p>
          <a:p>
            <a:r>
              <a:rPr lang="en-US" b="1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to be performed by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output of each agent’s scheduling algorithm</a:t>
            </a:r>
          </a:p>
          <a:p>
            <a:endParaRPr lang="en-US" b="1" dirty="0"/>
          </a:p>
          <a:p>
            <a:r>
              <a:rPr lang="en-US" b="1" dirty="0"/>
              <a:t>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 that may be performed by the agent if scheduled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input of the agent’s scheduling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Data/Information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some kind of information relevant to the receiving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i.e., Measurement results, agent state,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3E5C-AFC8-4A27-2E34-B6D5BED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E8F8-13D8-7377-EF31-D66D83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6179033" cy="4171605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network and wait for all agents to synchronize with the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publish a ledger of agent port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start and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simulation time (optional)</a:t>
            </a:r>
          </a:p>
          <a:p>
            <a:r>
              <a:rPr lang="en-US" b="1" dirty="0"/>
              <a:t>Earth System Simulator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Propagate the state of the world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data for instrument to measure</a:t>
            </a:r>
          </a:p>
          <a:p>
            <a:r>
              <a:rPr lang="en-US" b="1" dirty="0"/>
              <a:t>Agent External State Propagator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position, velocity, attitude, and eclipse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Respond to requests from agents (be sensed by agents)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Broadcast agent-related events</a:t>
            </a:r>
          </a:p>
          <a:p>
            <a:pPr marL="750888" lvl="1" indent="-457200"/>
            <a:r>
              <a:rPr lang="en-US" dirty="0"/>
              <a:t>i.e., inform agent that it has entered eclipse, so its solar panels stop producing power regardless of whether the agent sensed the eclipse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06650FF-BD07-0B8B-13DB-778B048FD80A}"/>
              </a:ext>
            </a:extLst>
          </p:cNvPr>
          <p:cNvSpPr/>
          <p:nvPr/>
        </p:nvSpPr>
        <p:spPr>
          <a:xfrm>
            <a:off x="7480300" y="1278454"/>
            <a:ext cx="3623099" cy="5023951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1AA98-D39F-301C-98FC-25E2C7236305}"/>
              </a:ext>
            </a:extLst>
          </p:cNvPr>
          <p:cNvSpPr/>
          <p:nvPr/>
        </p:nvSpPr>
        <p:spPr>
          <a:xfrm>
            <a:off x="8089204" y="557954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Earth System Simulator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199B-FE3E-9E96-CAA8-2BFDDD0A8093}"/>
              </a:ext>
            </a:extLst>
          </p:cNvPr>
          <p:cNvSpPr/>
          <p:nvPr/>
        </p:nvSpPr>
        <p:spPr>
          <a:xfrm>
            <a:off x="8030186" y="419545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 External State Propagator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056D-91E2-7195-8D8E-C92C231A7427}"/>
              </a:ext>
            </a:extLst>
          </p:cNvPr>
          <p:cNvSpPr/>
          <p:nvPr/>
        </p:nvSpPr>
        <p:spPr>
          <a:xfrm>
            <a:off x="8030186" y="3236125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Simulation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3034-827B-F3B1-38AD-17C0D9DA924B}"/>
              </a:ext>
            </a:extLst>
          </p:cNvPr>
          <p:cNvSpPr/>
          <p:nvPr/>
        </p:nvSpPr>
        <p:spPr>
          <a:xfrm>
            <a:off x="10734634" y="3429000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PUB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63728-0BA9-ACB9-ADCB-AF6B902E28E3}"/>
              </a:ext>
            </a:extLst>
          </p:cNvPr>
          <p:cNvSpPr/>
          <p:nvPr/>
        </p:nvSpPr>
        <p:spPr>
          <a:xfrm>
            <a:off x="10734634" y="4227658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26CBE-A69A-A73E-DD32-49D181988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03399" y="4410047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45DBD-9F59-F809-7441-D1E850E9A8AB}"/>
              </a:ext>
            </a:extLst>
          </p:cNvPr>
          <p:cNvSpPr txBox="1"/>
          <p:nvPr/>
        </p:nvSpPr>
        <p:spPr>
          <a:xfrm>
            <a:off x="9156680" y="3102806"/>
            <a:ext cx="127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-Simulation Control Events</a:t>
            </a:r>
          </a:p>
          <a:p>
            <a:r>
              <a:rPr lang="en-US" sz="700" i="1" dirty="0">
                <a:solidFill>
                  <a:schemeClr val="bg1"/>
                </a:solidFill>
              </a:rPr>
              <a:t>-Simulation Clock (optional)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66345-CCED-1783-E7D7-D99423D1E259}"/>
              </a:ext>
            </a:extLst>
          </p:cNvPr>
          <p:cNvSpPr txBox="1"/>
          <p:nvPr/>
        </p:nvSpPr>
        <p:spPr>
          <a:xfrm>
            <a:off x="9333280" y="5335581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-Measurement observation metrics req</a:t>
            </a:r>
          </a:p>
        </p:txBody>
      </p: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3B10409B-611A-08B0-D883-B653F5E6217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169213" y="3429000"/>
            <a:ext cx="1565421" cy="182389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29C445-591F-BC04-70FF-3E69CE2DEE00}"/>
              </a:ext>
            </a:extLst>
          </p:cNvPr>
          <p:cNvSpPr txBox="1"/>
          <p:nvPr/>
        </p:nvSpPr>
        <p:spPr>
          <a:xfrm>
            <a:off x="9115591" y="4365763"/>
            <a:ext cx="1078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-Agent Events</a:t>
            </a:r>
          </a:p>
        </p:txBody>
      </p:sp>
      <p:cxnSp>
        <p:nvCxnSpPr>
          <p:cNvPr id="19" name="Elbow Connector 56">
            <a:extLst>
              <a:ext uri="{FF2B5EF4-FFF2-40B4-BE49-F238E27FC236}">
                <a16:creationId xmlns:a16="http://schemas.microsoft.com/office/drawing/2014/main" id="{4E0F4086-DC04-5AC2-F47D-4E0574C9E3A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9169213" y="3611389"/>
            <a:ext cx="1565421" cy="776942"/>
          </a:xfrm>
          <a:prstGeom prst="bentConnector3">
            <a:avLst>
              <a:gd name="adj1" fmla="val 3377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6">
            <a:extLst>
              <a:ext uri="{FF2B5EF4-FFF2-40B4-BE49-F238E27FC236}">
                <a16:creationId xmlns:a16="http://schemas.microsoft.com/office/drawing/2014/main" id="{671B0887-3561-B175-A21F-03B59E4925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228231" y="4410047"/>
            <a:ext cx="1506403" cy="1362374"/>
          </a:xfrm>
          <a:prstGeom prst="bentConnector3">
            <a:avLst>
              <a:gd name="adj1" fmla="val 59273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6">
            <a:extLst>
              <a:ext uri="{FF2B5EF4-FFF2-40B4-BE49-F238E27FC236}">
                <a16:creationId xmlns:a16="http://schemas.microsoft.com/office/drawing/2014/main" id="{D34B6CB0-8F95-7011-0B31-5DC8176D703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5400000" flipH="1" flipV="1">
            <a:off x="9581587" y="3428160"/>
            <a:ext cx="171159" cy="2134934"/>
          </a:xfrm>
          <a:prstGeom prst="bentConnector4">
            <a:avLst>
              <a:gd name="adj1" fmla="val -100171"/>
              <a:gd name="adj2" fmla="val 71369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E46F51D1-EB01-BD7E-A510-7B2A805EBA98}"/>
              </a:ext>
            </a:extLst>
          </p:cNvPr>
          <p:cNvSpPr/>
          <p:nvPr/>
        </p:nvSpPr>
        <p:spPr>
          <a:xfrm rot="5400000">
            <a:off x="10763755" y="3781861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3A7FAC-6A4E-FDB4-91DB-EDCDF5E83A12}"/>
              </a:ext>
            </a:extLst>
          </p:cNvPr>
          <p:cNvSpPr txBox="1"/>
          <p:nvPr/>
        </p:nvSpPr>
        <p:spPr>
          <a:xfrm>
            <a:off x="8512501" y="4750805"/>
            <a:ext cx="11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-GP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-GS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access req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-Agent state req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D5555B-FED9-57DA-0F32-6FFAD75D6C0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1103399" y="3611389"/>
            <a:ext cx="431962" cy="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A218625-64DA-FD9C-2A5C-639CECE83A89}"/>
              </a:ext>
            </a:extLst>
          </p:cNvPr>
          <p:cNvSpPr txBox="1"/>
          <p:nvPr/>
        </p:nvSpPr>
        <p:spPr>
          <a:xfrm>
            <a:off x="211717" y="5379075"/>
            <a:ext cx="6439706" cy="52322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Objective</a:t>
            </a:r>
            <a:r>
              <a:rPr lang="en-US" sz="1400" dirty="0"/>
              <a:t>: Make the environment house all “True/Real” values of the simulation and have the agents sense those values through their sensors and instruments.</a:t>
            </a:r>
          </a:p>
        </p:txBody>
      </p:sp>
    </p:spTree>
    <p:extLst>
      <p:ext uri="{BB962C8B-B14F-4D97-AF65-F5344CB8AC3E}">
        <p14:creationId xmlns:p14="http://schemas.microsoft.com/office/powerpoint/2010/main" val="38511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D70C8-A244-4B38-995E-20B26E5FD3EE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CCE5C4-1279-EDB4-145C-193C36C55F6E}"/>
              </a:ext>
            </a:extLst>
          </p:cNvPr>
          <p:cNvSpPr/>
          <p:nvPr/>
        </p:nvSpPr>
        <p:spPr>
          <a:xfrm>
            <a:off x="515420" y="2708696"/>
            <a:ext cx="31679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EDD533-8D1D-4436-AC59-7EF19A98A40C}"/>
              </a:ext>
            </a:extLst>
          </p:cNvPr>
          <p:cNvGrpSpPr/>
          <p:nvPr/>
        </p:nvGrpSpPr>
        <p:grpSpPr>
          <a:xfrm>
            <a:off x="5338413" y="1181475"/>
            <a:ext cx="6579731" cy="5225099"/>
            <a:chOff x="3135041" y="1176489"/>
            <a:chExt cx="6579731" cy="5225099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E0AEDFB0-1D0B-4CEE-A5D0-14F20587F130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4B8DA099-2B1F-4BD4-9F31-36F20EB9EBB5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94A46EF4-4DF0-44D1-BEF0-452F76CA90AC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E2573-973C-41AE-BB07-711671B78A45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8A3828-E53A-4234-96AD-59AC3F5C00D5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FB935C-DAB4-4766-84FA-EAA0E6C1F7FE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FE32B0-FE4A-45F8-B067-98798FCF056A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62" name="Rounded Rectangle 29">
              <a:extLst>
                <a:ext uri="{FF2B5EF4-FFF2-40B4-BE49-F238E27FC236}">
                  <a16:creationId xmlns:a16="http://schemas.microsoft.com/office/drawing/2014/main" id="{84314AD0-ACB8-4AED-840F-F5BDB3AE01B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64" name="Rounded Rectangle 29">
              <a:extLst>
                <a:ext uri="{FF2B5EF4-FFF2-40B4-BE49-F238E27FC236}">
                  <a16:creationId xmlns:a16="http://schemas.microsoft.com/office/drawing/2014/main" id="{D2F9E6E5-647E-45DF-A58F-C1AF866049B5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67" name="Rounded Rectangle 29">
              <a:extLst>
                <a:ext uri="{FF2B5EF4-FFF2-40B4-BE49-F238E27FC236}">
                  <a16:creationId xmlns:a16="http://schemas.microsoft.com/office/drawing/2014/main" id="{05E2CF58-F2C9-47EA-9479-F1685A9AFC87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6873D1-75F8-4188-8E10-78AAA6059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F51AF6-5D13-44CB-9086-CA00B047F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A39196-21FC-489B-9DF7-FABCDA0B109B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682F0E-F9CE-4D26-B0BA-68FC21173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E81606-06DA-4C64-B3FB-3F834C0DAF71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info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info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E61148-FF60-4E0B-B28A-B6F7231CEBC4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97ED0D8-0581-4582-B791-8EC4E3A8C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667D714-7120-4F6F-814B-92A03549CD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C9966E-D48E-480B-A6F3-7AEA67689793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ECF48-E288-44B1-BCA6-09C3BA3C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3461A8-7CE8-4EF8-A6E4-48A944C43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7E38EA0-50D1-4110-8057-7C72DCBD5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346373-C141-44BB-AD72-B158EB88C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381917-2583-4D12-92F0-7A9B54677172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668D7F-96B3-4DE1-84CD-38785E411FFF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8" name="Elbow Connector 56">
              <a:extLst>
                <a:ext uri="{FF2B5EF4-FFF2-40B4-BE49-F238E27FC236}">
                  <a16:creationId xmlns:a16="http://schemas.microsoft.com/office/drawing/2014/main" id="{AA4E7D89-F193-4880-A96F-E237B37D1FDE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D86A675-70DC-414A-A93E-F0C380F30F8F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A66523-584F-4B1A-95AA-B05224EA7F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29">
              <a:extLst>
                <a:ext uri="{FF2B5EF4-FFF2-40B4-BE49-F238E27FC236}">
                  <a16:creationId xmlns:a16="http://schemas.microsoft.com/office/drawing/2014/main" id="{BC19FCC3-B4A4-44DC-920A-927C94FBF0EE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A1CE58-0D3D-4A06-BA92-FEE3C9F5F5A2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099537-1266-4F8F-BED3-A4EB65D7E808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-Scenario Events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9DFB6B0-5BDA-4CFE-B7B2-8ECF5D55B1BD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4A4D2A-AB81-4113-ADDD-026B687420ED}"/>
                </a:ext>
              </a:extLst>
            </p:cNvPr>
            <p:cNvSpPr txBox="1"/>
            <p:nvPr/>
          </p:nvSpPr>
          <p:spPr>
            <a:xfrm>
              <a:off x="8299490" y="3497664"/>
              <a:ext cx="124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8A445-83E8-46BC-8BC2-C1010DD411AF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FB59E9-CD96-4F55-829C-9D0C6A5611E6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1597490-3587-466D-979A-C2D749385DD9}"/>
              </a:ext>
            </a:extLst>
          </p:cNvPr>
          <p:cNvSpPr txBox="1"/>
          <p:nvPr/>
        </p:nvSpPr>
        <p:spPr>
          <a:xfrm>
            <a:off x="8547302" y="2461479"/>
            <a:ext cx="1327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103726-15BE-4EDF-B80C-BB904B51F79E}"/>
              </a:ext>
            </a:extLst>
          </p:cNvPr>
          <p:cNvSpPr txBox="1"/>
          <p:nvPr/>
        </p:nvSpPr>
        <p:spPr>
          <a:xfrm>
            <a:off x="8566863" y="399859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02CE8D-D53B-4B40-A613-949E49C694D4}"/>
              </a:ext>
            </a:extLst>
          </p:cNvPr>
          <p:cNvSpPr txBox="1"/>
          <p:nvPr/>
        </p:nvSpPr>
        <p:spPr>
          <a:xfrm>
            <a:off x="5751961" y="3760069"/>
            <a:ext cx="98720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</p:spTree>
    <p:extLst>
      <p:ext uri="{BB962C8B-B14F-4D97-AF65-F5344CB8AC3E}">
        <p14:creationId xmlns:p14="http://schemas.microsoft.com/office/powerpoint/2010/main" val="42393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21055</TotalTime>
  <Words>5342</Words>
  <Application>Microsoft Office PowerPoint</Application>
  <PresentationFormat>Widescreen</PresentationFormat>
  <Paragraphs>1216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Baskerville</vt:lpstr>
      <vt:lpstr>Calibri</vt:lpstr>
      <vt:lpstr>Cambria Math</vt:lpstr>
      <vt:lpstr>Damascus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Mission Concept: 3D-CHESS</vt:lpstr>
      <vt:lpstr>Decentralized Multiagent Simulation (DMAS)</vt:lpstr>
      <vt:lpstr>Inter-Agent Messages</vt:lpstr>
      <vt:lpstr>Environment Server Architecture</vt:lpstr>
      <vt:lpstr>Agent Simulation Architecture</vt:lpstr>
      <vt:lpstr>Agent Simulation Architecture</vt:lpstr>
      <vt:lpstr>Agent Simulation Architecture</vt:lpstr>
      <vt:lpstr>Engineering Module </vt:lpstr>
      <vt:lpstr>Engineering Module </vt:lpstr>
      <vt:lpstr>Engineering Module - Plan Execution </vt:lpstr>
      <vt:lpstr>Agent Simulation Architecture</vt:lpstr>
      <vt:lpstr>Agent Simulation Architecture</vt:lpstr>
      <vt:lpstr>Science Module</vt:lpstr>
      <vt:lpstr>Science Module</vt:lpstr>
      <vt:lpstr>Science Module – Chl example</vt:lpstr>
      <vt:lpstr>Agent Simulation Architecture</vt:lpstr>
      <vt:lpstr>Agent Simulation Architecture</vt:lpstr>
      <vt:lpstr>Scheduler Module</vt:lpstr>
      <vt:lpstr>Scheduler Module</vt:lpstr>
      <vt:lpstr>Agent Simulation Architecture</vt:lpstr>
      <vt:lpstr>Development Status</vt:lpstr>
      <vt:lpstr>Questions?</vt:lpstr>
      <vt:lpstr>References</vt:lpstr>
      <vt:lpstr>Backup Slides</vt:lpstr>
      <vt:lpstr>Decentralized Multiagent Simulation (DMAS)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Alan Aguilar</cp:lastModifiedBy>
  <cp:revision>356</cp:revision>
  <dcterms:created xsi:type="dcterms:W3CDTF">2020-07-28T18:06:27Z</dcterms:created>
  <dcterms:modified xsi:type="dcterms:W3CDTF">2022-08-31T22:25:38Z</dcterms:modified>
</cp:coreProperties>
</file>